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oa1pw6iSxY7w2n5qNZKtGA==" hashData="rE6jGx/Af/B8IY5CsOFNsH2YKsvlUd2gHKtVoJcdzEfMCuQx38GFa79xlW43JTVpfQ43xqdD1xhmCpOzhVetd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24637633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34895890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62164885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fld id="{FC09F6D9-8730-48D6-A5DC-8978DB178B9A}" type="datetimeFigureOut">
              <a:rPr lang="en-US" smtClean="0"/>
              <a:t>4/30/2021</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26469576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232791001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27388649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340473140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297958843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1060081881"/>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404316814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09F6D9-8730-48D6-A5DC-8978DB178B9A}"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D8DB4-8A14-4E5B-8D24-28B7B54B10E8}" type="slidenum">
              <a:rPr lang="en-US" smtClean="0"/>
              <a:t>‹#›</a:t>
            </a:fld>
            <a:endParaRPr lang="en-US"/>
          </a:p>
        </p:txBody>
      </p:sp>
    </p:spTree>
    <p:extLst>
      <p:ext uri="{BB962C8B-B14F-4D97-AF65-F5344CB8AC3E}">
        <p14:creationId xmlns:p14="http://schemas.microsoft.com/office/powerpoint/2010/main" val="1234499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endParaRPr lang="en-US"/>
          </a:p>
        </p:txBody>
      </p:sp>
      <p:sp>
        <p:nvSpPr>
          <p:cNvPr id="5" name="Slide Number Placeholder 3"/>
          <p:cNvSpPr>
            <a:spLocks noGrp="1"/>
          </p:cNvSpPr>
          <p:nvPr>
            <p:ph type="sldNum" sz="quarter" idx="12"/>
          </p:nvPr>
        </p:nvSpPr>
        <p:spPr>
          <a:xfrm>
            <a:off x="6553200" y="6245225"/>
            <a:ext cx="2133600" cy="476250"/>
          </a:xfrm>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41050541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Tree>
    <p:extLst>
      <p:ext uri="{BB962C8B-B14F-4D97-AF65-F5344CB8AC3E}">
        <p14:creationId xmlns:p14="http://schemas.microsoft.com/office/powerpoint/2010/main" val="25399292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
        <p:nvSpPr>
          <p:cNvPr id="4" name="Content Placeholder 3"/>
          <p:cNvSpPr>
            <a:spLocks noGrp="1"/>
          </p:cNvSpPr>
          <p:nvPr>
            <p:ph sz="quarter" idx="13"/>
          </p:nvPr>
        </p:nvSpPr>
        <p:spPr>
          <a:xfrm>
            <a:off x="457200"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0624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
        <p:nvSpPr>
          <p:cNvPr id="9" name="Content Placeholder 3"/>
          <p:cNvSpPr>
            <a:spLocks noGrp="1"/>
          </p:cNvSpPr>
          <p:nvPr>
            <p:ph sz="quarter" idx="13"/>
          </p:nvPr>
        </p:nvSpPr>
        <p:spPr>
          <a:xfrm>
            <a:off x="457200"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6883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
        <p:nvSpPr>
          <p:cNvPr id="9" name="Content Placeholder 3"/>
          <p:cNvSpPr>
            <a:spLocks noGrp="1"/>
          </p:cNvSpPr>
          <p:nvPr>
            <p:ph sz="quarter" idx="13"/>
          </p:nvPr>
        </p:nvSpPr>
        <p:spPr>
          <a:xfrm>
            <a:off x="457200" y="1153078"/>
            <a:ext cx="8229600" cy="22759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23285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1084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6475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44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
        <p:nvSpPr>
          <p:cNvPr id="4" name="Content Placeholder 3"/>
          <p:cNvSpPr>
            <a:spLocks noGrp="1"/>
          </p:cNvSpPr>
          <p:nvPr>
            <p:ph sz="quarter" idx="13"/>
          </p:nvPr>
        </p:nvSpPr>
        <p:spPr>
          <a:xfrm>
            <a:off x="457201" y="1153077"/>
            <a:ext cx="13716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84460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C09F6D9-8730-48D6-A5DC-8978DB178B9A}"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5CD8DB4-8A14-4E5B-8D24-28B7B54B10E8}" type="slidenum">
              <a:rPr lang="en-US" smtClean="0"/>
              <a:t>‹#›</a:t>
            </a:fld>
            <a:endParaRPr lang="en-US"/>
          </a:p>
        </p:txBody>
      </p:sp>
      <p:sp>
        <p:nvSpPr>
          <p:cNvPr id="4" name="Content Placeholder 3"/>
          <p:cNvSpPr>
            <a:spLocks noGrp="1"/>
          </p:cNvSpPr>
          <p:nvPr>
            <p:ph sz="quarter" idx="13"/>
          </p:nvPr>
        </p:nvSpPr>
        <p:spPr>
          <a:xfrm>
            <a:off x="457201" y="1153078"/>
            <a:ext cx="5943598" cy="455184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6400799" y="1153077"/>
            <a:ext cx="2286001" cy="45518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50906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fld id="{FC09F6D9-8730-48D6-A5DC-8978DB178B9A}" type="datetimeFigureOut">
              <a:rPr lang="en-US" smtClean="0"/>
              <a:t>4/30/2021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b="0" i="0" baseline="0" smtClean="0">
                <a:solidFill>
                  <a:srgbClr val="F4F8FE"/>
                </a:solidFill>
                <a:latin typeface="+mn-lt"/>
                <a:cs typeface="+mn-cs"/>
              </a:defRPr>
            </a:lvl1pPr>
          </a:lstStyle>
          <a:p>
            <a:fld id="{25CD8DB4-8A14-4E5B-8D24-28B7B54B10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wipe dir="r"/>
  </p:transition>
  <p:txStyles>
    <p:titleStyle>
      <a:lvl1pPr algn="l" rtl="0" eaLnBrk="1" fontAlgn="base" hangingPunct="1">
        <a:spcBef>
          <a:spcPct val="0"/>
        </a:spcBef>
        <a:spcAft>
          <a:spcPct val="0"/>
        </a:spcAft>
        <a:defRPr sz="3800" b="1">
          <a:solidFill>
            <a:srgbClr val="000066"/>
          </a:solidFill>
          <a:latin typeface="+mj-lt"/>
          <a:ea typeface="+mj-ea"/>
          <a:cs typeface="+mj-cs"/>
        </a:defRPr>
      </a:lvl1pPr>
      <a:lvl2pPr algn="l" rtl="0" eaLnBrk="1" fontAlgn="base" hangingPunct="1">
        <a:spcBef>
          <a:spcPct val="0"/>
        </a:spcBef>
        <a:spcAft>
          <a:spcPct val="0"/>
        </a:spcAft>
        <a:defRPr sz="3800" b="1">
          <a:solidFill>
            <a:srgbClr val="000066"/>
          </a:solidFill>
          <a:latin typeface="Times New Roman" pitchFamily="18" charset="0"/>
          <a:cs typeface="Arial" charset="0"/>
        </a:defRPr>
      </a:lvl2pPr>
      <a:lvl3pPr algn="l" rtl="0" eaLnBrk="1" fontAlgn="base" hangingPunct="1">
        <a:spcBef>
          <a:spcPct val="0"/>
        </a:spcBef>
        <a:spcAft>
          <a:spcPct val="0"/>
        </a:spcAft>
        <a:defRPr sz="3800" b="1">
          <a:solidFill>
            <a:srgbClr val="000066"/>
          </a:solidFill>
          <a:latin typeface="Times New Roman" pitchFamily="18" charset="0"/>
          <a:cs typeface="Arial" charset="0"/>
        </a:defRPr>
      </a:lvl3pPr>
      <a:lvl4pPr algn="l" rtl="0" eaLnBrk="1" fontAlgn="base" hangingPunct="1">
        <a:spcBef>
          <a:spcPct val="0"/>
        </a:spcBef>
        <a:spcAft>
          <a:spcPct val="0"/>
        </a:spcAft>
        <a:defRPr sz="3800" b="1">
          <a:solidFill>
            <a:srgbClr val="000066"/>
          </a:solidFill>
          <a:latin typeface="Times New Roman" pitchFamily="18" charset="0"/>
          <a:cs typeface="Arial" charset="0"/>
        </a:defRPr>
      </a:lvl4pPr>
      <a:lvl5pPr algn="l" rtl="0" eaLnBrk="1" fontAlgn="base" hangingPunct="1">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marL="0" indent="0" algn="l" rtl="0" eaLnBrk="1" fontAlgn="base" hangingPunct="1">
        <a:spcBef>
          <a:spcPct val="20000"/>
        </a:spcBef>
        <a:spcAft>
          <a:spcPct val="0"/>
        </a:spcAft>
        <a:buNone/>
        <a:tabLst>
          <a:tab pos="401638" algn="l"/>
        </a:tabLst>
        <a:defRPr sz="2800" b="0" baseline="0">
          <a:solidFill>
            <a:srgbClr val="000066"/>
          </a:solidFill>
          <a:latin typeface="+mn-lt"/>
          <a:ea typeface="+mn-ea"/>
          <a:cs typeface="+mn-cs"/>
        </a:defRPr>
      </a:lvl1pPr>
      <a:lvl2pPr marL="457200" indent="-342900" algn="l" rtl="0" eaLnBrk="1" fontAlgn="base" hangingPunct="1">
        <a:spcBef>
          <a:spcPct val="20000"/>
        </a:spcBef>
        <a:spcAft>
          <a:spcPct val="0"/>
        </a:spcAft>
        <a:buFont typeface="Arial" panose="020B0604020202020204" pitchFamily="34" charset="0"/>
        <a:buChar char="•"/>
        <a:tabLst>
          <a:tab pos="401638" algn="l"/>
        </a:tabLst>
        <a:defRPr sz="2800" b="0" baseline="0">
          <a:solidFill>
            <a:srgbClr val="000066"/>
          </a:solidFill>
          <a:latin typeface="+mn-lt"/>
          <a:cs typeface="+mn-cs"/>
        </a:defRPr>
      </a:lvl2pPr>
      <a:lvl3pPr marL="9144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3pPr>
      <a:lvl4pPr marL="13716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4pPr>
      <a:lvl5pPr marL="21748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Objetivos de la unidad </a:t>
            </a:r>
          </a:p>
        </p:txBody>
      </p:sp>
      <p:sp>
        <p:nvSpPr>
          <p:cNvPr id="3" name="Content Placeholder 2">
            <a:extLst>
              <a:ext uri="{FF2B5EF4-FFF2-40B4-BE49-F238E27FC236}">
                <a16:creationId xmlns:a16="http://schemas.microsoft.com/office/drawing/2014/main" id="{18F0DE1F-3AC0-4F1D-A373-6F9D8F58B14A}"/>
              </a:ext>
            </a:extLst>
          </p:cNvPr>
          <p:cNvSpPr>
            <a:spLocks noGrp="1"/>
          </p:cNvSpPr>
          <p:nvPr>
            <p:ph idx="1"/>
          </p:nvPr>
        </p:nvSpPr>
        <p:spPr/>
        <p:txBody>
          <a:bodyPr/>
          <a:lstStyle/>
          <a:p>
            <a:pPr fontAlgn="auto">
              <a:spcBef>
                <a:spcPct val="100000"/>
              </a:spcBef>
              <a:spcAft>
                <a:spcPts val="0"/>
              </a:spcAft>
              <a:buSzPct val="99000"/>
              <a:tabLst/>
            </a:pPr>
            <a:r>
              <a:rPr lang="es-ES" kern="1200">
                <a:sym typeface="Arial"/>
              </a:rPr>
              <a:t>La lección Transferencia de comando le presenta la transferencia de instrucciones y procedimientos de comando.</a:t>
            </a:r>
          </a:p>
          <a:p>
            <a:pPr fontAlgn="auto">
              <a:spcBef>
                <a:spcPct val="100000"/>
              </a:spcBef>
              <a:spcAft>
                <a:spcPts val="0"/>
              </a:spcAft>
              <a:buSzPct val="99000"/>
              <a:tabLst/>
            </a:pPr>
            <a:r>
              <a:rPr lang="es-ES" kern="1200">
                <a:sym typeface="Arial"/>
              </a:rPr>
              <a:t>Al final de esta unidad, los estudiantes podrán:</a:t>
            </a:r>
          </a:p>
          <a:p>
            <a:pPr marL="254000" lvl="1" indent="-254000" fontAlgn="auto">
              <a:spcBef>
                <a:spcPct val="100000"/>
              </a:spcBef>
              <a:spcAft>
                <a:spcPts val="0"/>
              </a:spcAft>
              <a:buSzPct val="99000"/>
              <a:buFont typeface="Arial"/>
              <a:buChar char="•"/>
              <a:tabLst/>
            </a:pPr>
            <a:r>
              <a:rPr lang="es-ES" kern="1200">
                <a:ea typeface="+mn-ea"/>
                <a:sym typeface="Arial"/>
              </a:rPr>
              <a:t>Describir el proceso de transferencia de mando. </a:t>
            </a:r>
          </a:p>
          <a:p>
            <a:pPr marL="254000" lvl="1" indent="-254000" fontAlgn="auto">
              <a:spcBef>
                <a:spcPct val="100000"/>
              </a:spcBef>
              <a:spcAft>
                <a:spcPts val="0"/>
              </a:spcAft>
              <a:buSzPct val="99000"/>
              <a:buFont typeface="Arial"/>
              <a:buChar char="•"/>
              <a:tabLst/>
            </a:pPr>
            <a:r>
              <a:rPr lang="es-ES" kern="1200">
                <a:ea typeface="+mn-ea"/>
                <a:sym typeface="Arial"/>
              </a:rPr>
              <a:t>Listar los elementos esenciales de la información involucrada en la transferencia de commando.</a:t>
            </a:r>
            <a:endParaRPr lang="en-US"/>
          </a:p>
        </p:txBody>
      </p:sp>
      <p:sp>
        <p:nvSpPr>
          <p:cNvPr id="6" name="Slide Number Placeholder 5">
            <a:extLst>
              <a:ext uri="{FF2B5EF4-FFF2-40B4-BE49-F238E27FC236}">
                <a16:creationId xmlns:a16="http://schemas.microsoft.com/office/drawing/2014/main" id="{12550ABA-02DB-446C-8755-6B436D54DF92}"/>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1</a:t>
            </a:fld>
            <a:endParaRPr lang="en-US"/>
          </a:p>
        </p:txBody>
      </p:sp>
    </p:spTree>
    <p:extLst>
      <p:ext uri="{BB962C8B-B14F-4D97-AF65-F5344CB8AC3E}">
        <p14:creationId xmlns:p14="http://schemas.microsoft.com/office/powerpoint/2010/main" val="3828991553"/>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Lección completada</a:t>
            </a:r>
          </a:p>
        </p:txBody>
      </p:sp>
      <p:sp>
        <p:nvSpPr>
          <p:cNvPr id="3" name="Content Placeholder 2">
            <a:extLst>
              <a:ext uri="{FF2B5EF4-FFF2-40B4-BE49-F238E27FC236}">
                <a16:creationId xmlns:a16="http://schemas.microsoft.com/office/drawing/2014/main" id="{CF5843A8-BEDD-403B-8721-542BDACEB1F5}"/>
              </a:ext>
            </a:extLst>
          </p:cNvPr>
          <p:cNvSpPr>
            <a:spLocks noGrp="1"/>
          </p:cNvSpPr>
          <p:nvPr>
            <p:ph idx="1"/>
          </p:nvPr>
        </p:nvSpPr>
        <p:spPr/>
        <p:txBody>
          <a:bodyPr>
            <a:normAutofit lnSpcReduction="10000"/>
          </a:bodyPr>
          <a:lstStyle/>
          <a:p>
            <a:pPr fontAlgn="auto">
              <a:spcBef>
                <a:spcPct val="100000"/>
              </a:spcBef>
              <a:buSzPct val="99000"/>
              <a:tabLst/>
            </a:pPr>
            <a:r>
              <a:rPr lang="es-ES" kern="1200">
                <a:sym typeface="Arial"/>
              </a:rPr>
              <a:t>Has completado la lección Transferencia de Comando. Ahora podrás:</a:t>
            </a:r>
          </a:p>
          <a:p>
            <a:pPr marL="254000" lvl="1" indent="-254000" fontAlgn="auto">
              <a:spcBef>
                <a:spcPct val="100000"/>
              </a:spcBef>
              <a:buSzPct val="99000"/>
              <a:buFont typeface="Arial"/>
              <a:buChar char="•"/>
              <a:tabLst/>
            </a:pPr>
            <a:r>
              <a:rPr lang="es-ES" kern="1200">
                <a:ea typeface="+mn-ea"/>
                <a:sym typeface="Arial"/>
              </a:rPr>
              <a:t>Describir el proceso de transferencia de mando. </a:t>
            </a:r>
          </a:p>
          <a:p>
            <a:pPr marL="254000" lvl="1" indent="-254000" fontAlgn="auto">
              <a:spcBef>
                <a:spcPct val="100000"/>
              </a:spcBef>
              <a:buSzPct val="99000"/>
              <a:buFont typeface="Arial"/>
              <a:buChar char="•"/>
              <a:tabLst/>
            </a:pPr>
            <a:r>
              <a:rPr lang="es-ES" kern="1200">
                <a:ea typeface="+mn-ea"/>
                <a:sym typeface="Arial"/>
              </a:rPr>
              <a:t>Listar los elementos informativos involucrados en la transferencia de comando. </a:t>
            </a:r>
          </a:p>
          <a:p>
            <a:pPr>
              <a:spcBef>
                <a:spcPct val="100000"/>
              </a:spcBef>
              <a:buSzPct val="99000"/>
            </a:pPr>
            <a:r>
              <a:rPr lang="es-ES" kern="1200">
                <a:sym typeface="Arial"/>
              </a:rPr>
              <a:t>La próxima lección será una actividad que proporciona práctica para aplicar los conceptos discutidos en este curso.</a:t>
            </a:r>
            <a:endParaRPr lang="en-US"/>
          </a:p>
        </p:txBody>
      </p:sp>
      <p:sp>
        <p:nvSpPr>
          <p:cNvPr id="6" name="Slide Number Placeholder 5">
            <a:extLst>
              <a:ext uri="{FF2B5EF4-FFF2-40B4-BE49-F238E27FC236}">
                <a16:creationId xmlns:a16="http://schemas.microsoft.com/office/drawing/2014/main" id="{E94B26E4-11EA-4F6B-B4CA-DAC53BF567DC}"/>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10</a:t>
            </a:fld>
            <a:endParaRPr lang="en-US"/>
          </a:p>
        </p:txBody>
      </p:sp>
    </p:spTree>
    <p:extLst>
      <p:ext uri="{BB962C8B-B14F-4D97-AF65-F5344CB8AC3E}">
        <p14:creationId xmlns:p14="http://schemas.microsoft.com/office/powerpoint/2010/main" val="324486542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Transferencia de comando </a:t>
            </a:r>
          </a:p>
        </p:txBody>
      </p:sp>
      <p:sp>
        <p:nvSpPr>
          <p:cNvPr id="3" name="Content Placeholder 2">
            <a:extLst>
              <a:ext uri="{FF2B5EF4-FFF2-40B4-BE49-F238E27FC236}">
                <a16:creationId xmlns:a16="http://schemas.microsoft.com/office/drawing/2014/main" id="{1E164DAC-AE3C-4BCE-9028-A3B1C1F03064}"/>
              </a:ext>
            </a:extLst>
          </p:cNvPr>
          <p:cNvSpPr>
            <a:spLocks noGrp="1"/>
          </p:cNvSpPr>
          <p:nvPr>
            <p:ph sz="quarter" idx="13"/>
          </p:nvPr>
        </p:nvSpPr>
        <p:spPr/>
        <p:txBody>
          <a:bodyPr/>
          <a:lstStyle/>
          <a:p>
            <a:pPr>
              <a:spcBef>
                <a:spcPct val="100000"/>
              </a:spcBef>
              <a:buSzPct val="99000"/>
            </a:pPr>
            <a:r>
              <a:rPr lang="es-ES" kern="1200">
                <a:sym typeface="Arial"/>
              </a:rPr>
              <a:t>La transferencia de comando es el proceso de transferir la responsabilidad del comando de incidentes de un Comandante de Incidentes a otro. </a:t>
            </a:r>
            <a:endParaRPr lang="en-US"/>
          </a:p>
        </p:txBody>
      </p:sp>
      <p:pic>
        <p:nvPicPr>
          <p:cNvPr id="8" name="Content Placeholder 7" descr="A detective and a police officer talking.">
            <a:extLst>
              <a:ext uri="{FF2B5EF4-FFF2-40B4-BE49-F238E27FC236}">
                <a16:creationId xmlns:a16="http://schemas.microsoft.com/office/drawing/2014/main" id="{91305A87-C9EE-4240-9567-D45BDA0905B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6896AE08-8E1F-453C-BA7E-B8401607F642}"/>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2</a:t>
            </a:fld>
            <a:endParaRPr lang="en-US"/>
          </a:p>
        </p:txBody>
      </p:sp>
    </p:spTree>
    <p:extLst>
      <p:ext uri="{BB962C8B-B14F-4D97-AF65-F5344CB8AC3E}">
        <p14:creationId xmlns:p14="http://schemas.microsoft.com/office/powerpoint/2010/main" val="397888899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Cuando se transfiere el comando </a:t>
            </a:r>
            <a:endParaRPr lang="en-US"/>
          </a:p>
        </p:txBody>
      </p:sp>
      <p:sp>
        <p:nvSpPr>
          <p:cNvPr id="3" name="Content Placeholder 2">
            <a:extLst>
              <a:ext uri="{FF2B5EF4-FFF2-40B4-BE49-F238E27FC236}">
                <a16:creationId xmlns:a16="http://schemas.microsoft.com/office/drawing/2014/main" id="{5A870B2D-4080-4ABE-AC30-CEE43CE20369}"/>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La transferencia del comando puede tener lugar por muchas razones, incluso cuando:</a:t>
            </a:r>
          </a:p>
          <a:p>
            <a:pPr fontAlgn="auto">
              <a:spcBef>
                <a:spcPct val="100000"/>
              </a:spcBef>
              <a:spcAft>
                <a:spcPts val="0"/>
              </a:spcAft>
              <a:buSzPct val="99000"/>
              <a:tabLst/>
            </a:pPr>
            <a:r>
              <a:rPr lang="es-ES" kern="1200">
                <a:sym typeface="Arial"/>
              </a:rPr>
              <a:t>Una jurisdicción o agencia está legalmente obligada a tomar el mando </a:t>
            </a:r>
          </a:p>
          <a:p>
            <a:pPr fontAlgn="auto">
              <a:spcBef>
                <a:spcPct val="100000"/>
              </a:spcBef>
              <a:spcAft>
                <a:spcPts val="0"/>
              </a:spcAft>
              <a:buSzPct val="99000"/>
              <a:tabLst/>
            </a:pPr>
            <a:r>
              <a:rPr lang="es-ES" kern="1200">
                <a:sym typeface="Arial"/>
              </a:rPr>
              <a:t>El cambio de mando es necesario para la efectividad o eficiencia. </a:t>
            </a:r>
          </a:p>
          <a:p>
            <a:pPr fontAlgn="auto">
              <a:spcBef>
                <a:spcPct val="100000"/>
              </a:spcBef>
              <a:spcAft>
                <a:spcPts val="0"/>
              </a:spcAft>
              <a:buSzPct val="99000"/>
              <a:tabLst/>
            </a:pPr>
            <a:r>
              <a:rPr lang="es-ES" kern="1200">
                <a:sym typeface="Arial"/>
              </a:rPr>
              <a:t>Cambios en la complejidad del incidente. </a:t>
            </a:r>
          </a:p>
          <a:p>
            <a:pPr fontAlgn="auto">
              <a:spcBef>
                <a:spcPct val="100000"/>
              </a:spcBef>
              <a:spcAft>
                <a:spcPts val="0"/>
              </a:spcAft>
              <a:buSzPct val="99000"/>
              <a:tabLst/>
            </a:pPr>
            <a:r>
              <a:rPr lang="es-ES" kern="1200">
                <a:sym typeface="Arial"/>
              </a:rPr>
              <a:t>Es necesario relevar al personal en incidentes de larga duración. </a:t>
            </a:r>
          </a:p>
          <a:p>
            <a:pPr fontAlgn="auto">
              <a:spcBef>
                <a:spcPct val="100000"/>
              </a:spcBef>
              <a:spcAft>
                <a:spcPts val="0"/>
              </a:spcAft>
              <a:buSzPct val="99000"/>
              <a:tabLst/>
            </a:pPr>
            <a:r>
              <a:rPr lang="es-ES" kern="1200">
                <a:sym typeface="Arial"/>
              </a:rPr>
              <a:t>Surgen emergencias personales (por ejemplo, el Comandante del incidente tiene una emergencia familiar) </a:t>
            </a:r>
          </a:p>
          <a:p>
            <a:pPr fontAlgn="auto">
              <a:spcBef>
                <a:spcPct val="100000"/>
              </a:spcBef>
              <a:spcAft>
                <a:spcPts val="0"/>
              </a:spcAft>
              <a:buSzPct val="99000"/>
              <a:tabLst/>
            </a:pPr>
            <a:r>
              <a:rPr lang="es-ES" kern="1200">
                <a:sym typeface="Arial"/>
              </a:rPr>
              <a:t>El Administrador de la Agencia o el Ejecutivo de Jurisdicción dirige un cambio en el commando</a:t>
            </a:r>
            <a:endParaRPr lang="en-US"/>
          </a:p>
        </p:txBody>
      </p:sp>
      <p:pic>
        <p:nvPicPr>
          <p:cNvPr id="8" name="Content Placeholder 7" descr="A man in a suit talks while a woman watches him">
            <a:extLst>
              <a:ext uri="{FF2B5EF4-FFF2-40B4-BE49-F238E27FC236}">
                <a16:creationId xmlns:a16="http://schemas.microsoft.com/office/drawing/2014/main" id="{34E4462F-0CE8-4226-97E8-87A64AA3ED3F}"/>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E4D57569-A8FA-4B1C-85B4-8A7B9D8E0457}"/>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3</a:t>
            </a:fld>
            <a:endParaRPr lang="en-US"/>
          </a:p>
        </p:txBody>
      </p:sp>
    </p:spTree>
    <p:extLst>
      <p:ext uri="{BB962C8B-B14F-4D97-AF65-F5344CB8AC3E}">
        <p14:creationId xmlns:p14="http://schemas.microsoft.com/office/powerpoint/2010/main" val="74811454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Una persona más calificada llega </a:t>
            </a:r>
            <a:endParaRPr lang="en-US"/>
          </a:p>
        </p:txBody>
      </p:sp>
      <p:sp>
        <p:nvSpPr>
          <p:cNvPr id="3" name="Content Placeholder 2">
            <a:extLst>
              <a:ext uri="{FF2B5EF4-FFF2-40B4-BE49-F238E27FC236}">
                <a16:creationId xmlns:a16="http://schemas.microsoft.com/office/drawing/2014/main" id="{FDBC5661-CF9D-4793-B1AA-DD61D7181D9C}"/>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La llegada de una persona más calificada NO significa necesariamente un cambio en el comando de incidentes.</a:t>
            </a:r>
          </a:p>
          <a:p>
            <a:pPr fontAlgn="auto">
              <a:spcBef>
                <a:spcPct val="100000"/>
              </a:spcBef>
              <a:spcAft>
                <a:spcPts val="0"/>
              </a:spcAft>
              <a:buSzPct val="99000"/>
              <a:tabLst/>
            </a:pPr>
            <a:r>
              <a:rPr lang="es-ES" kern="1200">
                <a:sym typeface="Arial"/>
              </a:rPr>
              <a:t>El individuo más calificado puede:</a:t>
            </a:r>
          </a:p>
          <a:p>
            <a:pPr fontAlgn="auto">
              <a:spcBef>
                <a:spcPct val="100000"/>
              </a:spcBef>
              <a:spcAft>
                <a:spcPts val="0"/>
              </a:spcAft>
              <a:buSzPct val="99000"/>
              <a:tabLst/>
            </a:pPr>
            <a:r>
              <a:rPr lang="es-ES" kern="1200">
                <a:sym typeface="Arial"/>
              </a:rPr>
              <a:t>Asume el mando de acuerdo con las directrices de la agencia.</a:t>
            </a:r>
          </a:p>
          <a:p>
            <a:pPr fontAlgn="auto">
              <a:spcBef>
                <a:spcPct val="100000"/>
              </a:spcBef>
              <a:spcAft>
                <a:spcPts val="0"/>
              </a:spcAft>
              <a:buSzPct val="99000"/>
              <a:tabLst/>
            </a:pPr>
            <a:r>
              <a:rPr lang="es-ES" kern="1200">
                <a:sym typeface="Arial"/>
              </a:rPr>
              <a:t>Mantener el comando tal como está y monitorear la actividad y efectividad del commando</a:t>
            </a:r>
          </a:p>
          <a:p>
            <a:pPr fontAlgn="auto">
              <a:spcBef>
                <a:spcPct val="100000"/>
              </a:spcBef>
              <a:spcAft>
                <a:spcPts val="0"/>
              </a:spcAft>
              <a:buSzPct val="99000"/>
              <a:tabLst/>
            </a:pPr>
            <a:r>
              <a:rPr lang="es-ES" kern="1200">
                <a:sym typeface="Arial"/>
              </a:rPr>
              <a:t>Solicitar un Comandante de Incidentes más calificado de la agencia con un mayor nivel de responsabilidad jurisdiccional</a:t>
            </a:r>
            <a:endParaRPr lang="en-US"/>
          </a:p>
        </p:txBody>
      </p:sp>
      <p:pic>
        <p:nvPicPr>
          <p:cNvPr id="8" name="Content Placeholder 7" descr="Two responders sitting on bleachers">
            <a:extLst>
              <a:ext uri="{FF2B5EF4-FFF2-40B4-BE49-F238E27FC236}">
                <a16:creationId xmlns:a16="http://schemas.microsoft.com/office/drawing/2014/main" id="{FA05EB01-773A-4292-A361-D183FB5F2495}"/>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4DCAA17E-86BA-4D00-9D60-589635D313DD}"/>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4</a:t>
            </a:fld>
            <a:endParaRPr lang="en-US"/>
          </a:p>
        </p:txBody>
      </p:sp>
    </p:spTree>
    <p:extLst>
      <p:ext uri="{BB962C8B-B14F-4D97-AF65-F5344CB8AC3E}">
        <p14:creationId xmlns:p14="http://schemas.microsoft.com/office/powerpoint/2010/main" val="226214470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dirty="0"/>
              <a:t>Procedimientos de Transferencia de Mando </a:t>
            </a:r>
            <a:endParaRPr lang="en-US" dirty="0"/>
          </a:p>
        </p:txBody>
      </p:sp>
      <p:sp>
        <p:nvSpPr>
          <p:cNvPr id="3" name="Content Placeholder 2">
            <a:extLst>
              <a:ext uri="{FF2B5EF4-FFF2-40B4-BE49-F238E27FC236}">
                <a16:creationId xmlns:a16="http://schemas.microsoft.com/office/drawing/2014/main" id="{DFB983C1-A111-46C4-8D4A-D6A5EA55514C}"/>
              </a:ext>
            </a:extLst>
          </p:cNvPr>
          <p:cNvSpPr>
            <a:spLocks noGrp="1"/>
          </p:cNvSpPr>
          <p:nvPr>
            <p:ph sz="quarter" idx="13"/>
          </p:nvPr>
        </p:nvSpPr>
        <p:spPr/>
        <p:txBody>
          <a:bodyPr>
            <a:normAutofit fontScale="62500" lnSpcReduction="20000"/>
          </a:bodyPr>
          <a:lstStyle/>
          <a:p>
            <a:pPr fontAlgn="auto">
              <a:spcBef>
                <a:spcPct val="100000"/>
              </a:spcBef>
              <a:buSzPct val="99000"/>
              <a:tabLst/>
            </a:pPr>
            <a:r>
              <a:rPr lang="es-ES" kern="1200" dirty="0">
                <a:sym typeface="Arial"/>
              </a:rPr>
              <a:t>Una de las características principales de ICS es un procedimiento para transferir comandos con una interrupción mínima del incidente. Este procedimiento se puede utilizar en cualquier momento en que cambie el personal en puestos de supervisión. </a:t>
            </a:r>
          </a:p>
          <a:p>
            <a:pPr fontAlgn="auto">
              <a:spcBef>
                <a:spcPct val="100000"/>
              </a:spcBef>
              <a:buSzPct val="99000"/>
              <a:tabLst/>
            </a:pPr>
            <a:r>
              <a:rPr lang="es-ES" kern="1200" dirty="0">
                <a:sym typeface="Arial"/>
              </a:rPr>
              <a:t>Siempre que sea posible, la transferencia de mando debe: </a:t>
            </a:r>
          </a:p>
          <a:p>
            <a:pPr marL="254000" lvl="1" indent="-254000" fontAlgn="auto">
              <a:spcBef>
                <a:spcPct val="100000"/>
              </a:spcBef>
              <a:buSzPct val="99000"/>
              <a:buFont typeface="Arial"/>
              <a:buChar char="•"/>
              <a:tabLst/>
            </a:pPr>
            <a:r>
              <a:rPr lang="es-ES" kern="1200" dirty="0">
                <a:ea typeface="+mn-ea"/>
                <a:sym typeface="Arial"/>
              </a:rPr>
              <a:t>Tener lugar cara a cara. </a:t>
            </a:r>
          </a:p>
          <a:p>
            <a:pPr marL="254000" lvl="1" indent="-254000" fontAlgn="auto">
              <a:spcBef>
                <a:spcPct val="100000"/>
              </a:spcBef>
              <a:buSzPct val="99000"/>
              <a:buFont typeface="Arial"/>
              <a:buChar char="•"/>
              <a:tabLst/>
            </a:pPr>
            <a:r>
              <a:rPr lang="es-ES" kern="1200" dirty="0">
                <a:ea typeface="+mn-ea"/>
                <a:sym typeface="Arial"/>
              </a:rPr>
              <a:t>Incluya una reunión informativa completa que capture información esencial para continuar las operaciones seguras y efectivas </a:t>
            </a:r>
          </a:p>
          <a:p>
            <a:pPr>
              <a:spcBef>
                <a:spcPct val="100000"/>
              </a:spcBef>
              <a:buSzPct val="99000"/>
            </a:pPr>
            <a:r>
              <a:rPr lang="es-ES" kern="1200" dirty="0">
                <a:sym typeface="Arial"/>
              </a:rPr>
              <a:t>La hora y fecha efectivas de la transferencia del comando deben comunicarse a todo el personal involucrado en el incidente.</a:t>
            </a:r>
            <a:endParaRPr lang="en-US" dirty="0"/>
          </a:p>
        </p:txBody>
      </p:sp>
      <p:pic>
        <p:nvPicPr>
          <p:cNvPr id="8" name="Content Placeholder 7" descr="Two Emergency Responders looking at a map">
            <a:extLst>
              <a:ext uri="{FF2B5EF4-FFF2-40B4-BE49-F238E27FC236}">
                <a16:creationId xmlns:a16="http://schemas.microsoft.com/office/drawing/2014/main" id="{ECAC5FB7-3753-48DD-91F8-E555B15A6C4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24100"/>
            <a:ext cx="1714500" cy="2209800"/>
          </a:xfrm>
          <a:prstGeom prst="rect">
            <a:avLst/>
          </a:prstGeom>
        </p:spPr>
      </p:pic>
      <p:sp>
        <p:nvSpPr>
          <p:cNvPr id="9" name="Slide Number Placeholder 8">
            <a:extLst>
              <a:ext uri="{FF2B5EF4-FFF2-40B4-BE49-F238E27FC236}">
                <a16:creationId xmlns:a16="http://schemas.microsoft.com/office/drawing/2014/main" id="{DBAC2962-505D-44A8-B5A7-4916CC376643}"/>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5</a:t>
            </a:fld>
            <a:endParaRPr lang="en-US"/>
          </a:p>
        </p:txBody>
      </p:sp>
    </p:spTree>
    <p:extLst>
      <p:ext uri="{BB962C8B-B14F-4D97-AF65-F5344CB8AC3E}">
        <p14:creationId xmlns:p14="http://schemas.microsoft.com/office/powerpoint/2010/main" val="355311831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dirty="0"/>
              <a:t>Procedimientos de Transferencia de Mando </a:t>
            </a:r>
            <a:endParaRPr lang="en-US" dirty="0"/>
          </a:p>
        </p:txBody>
      </p:sp>
      <p:sp>
        <p:nvSpPr>
          <p:cNvPr id="3" name="Content Placeholder 2">
            <a:extLst>
              <a:ext uri="{FF2B5EF4-FFF2-40B4-BE49-F238E27FC236}">
                <a16:creationId xmlns:a16="http://schemas.microsoft.com/office/drawing/2014/main" id="{8064BDEE-7154-47A3-9F08-3B176A4728FF}"/>
              </a:ext>
            </a:extLst>
          </p:cNvPr>
          <p:cNvSpPr>
            <a:spLocks noGrp="1"/>
          </p:cNvSpPr>
          <p:nvPr>
            <p:ph sz="quarter" idx="13"/>
          </p:nvPr>
        </p:nvSpPr>
        <p:spPr/>
        <p:txBody>
          <a:bodyPr>
            <a:normAutofit fontScale="47500" lnSpcReduction="20000"/>
          </a:bodyPr>
          <a:lstStyle/>
          <a:p>
            <a:pPr fontAlgn="auto">
              <a:spcBef>
                <a:spcPct val="100000"/>
              </a:spcBef>
              <a:spcAft>
                <a:spcPts val="0"/>
              </a:spcAft>
              <a:buSzPct val="99000"/>
              <a:tabLst/>
            </a:pPr>
            <a:r>
              <a:rPr lang="es-ES" kern="1200">
                <a:sym typeface="Arial"/>
              </a:rPr>
              <a:t>Siempre debe realizarse una transferencia de información de comando. La sesión informativa debe incluir: </a:t>
            </a:r>
          </a:p>
          <a:p>
            <a:pPr fontAlgn="auto">
              <a:spcBef>
                <a:spcPct val="100000"/>
              </a:spcBef>
              <a:spcAft>
                <a:spcPts val="0"/>
              </a:spcAft>
              <a:buSzPct val="99000"/>
              <a:tabLst/>
            </a:pPr>
            <a:r>
              <a:rPr lang="es-ES" kern="1200">
                <a:sym typeface="Arial"/>
              </a:rPr>
              <a:t>Estado de situación </a:t>
            </a:r>
          </a:p>
          <a:p>
            <a:pPr fontAlgn="auto">
              <a:spcBef>
                <a:spcPct val="100000"/>
              </a:spcBef>
              <a:spcAft>
                <a:spcPts val="0"/>
              </a:spcAft>
              <a:buSzPct val="99000"/>
              <a:tabLst/>
            </a:pPr>
            <a:r>
              <a:rPr lang="es-ES" kern="1200">
                <a:sym typeface="Arial"/>
              </a:rPr>
              <a:t>Objetivos y prioridades del incidente. </a:t>
            </a:r>
          </a:p>
          <a:p>
            <a:pPr fontAlgn="auto">
              <a:spcBef>
                <a:spcPct val="100000"/>
              </a:spcBef>
              <a:spcAft>
                <a:spcPts val="0"/>
              </a:spcAft>
              <a:buSzPct val="99000"/>
              <a:tabLst/>
            </a:pPr>
            <a:r>
              <a:rPr lang="es-ES" kern="1200">
                <a:sym typeface="Arial"/>
              </a:rPr>
              <a:t>Organización actual</a:t>
            </a:r>
          </a:p>
          <a:p>
            <a:pPr fontAlgn="auto">
              <a:spcBef>
                <a:spcPct val="100000"/>
              </a:spcBef>
              <a:spcAft>
                <a:spcPts val="0"/>
              </a:spcAft>
              <a:buSzPct val="99000"/>
              <a:tabLst/>
            </a:pPr>
            <a:r>
              <a:rPr lang="es-ES" kern="1200">
                <a:sym typeface="Arial"/>
              </a:rPr>
              <a:t>Asignaciones de recursos.</a:t>
            </a:r>
          </a:p>
          <a:p>
            <a:pPr fontAlgn="auto">
              <a:spcBef>
                <a:spcPct val="100000"/>
              </a:spcBef>
              <a:spcAft>
                <a:spcPts val="0"/>
              </a:spcAft>
              <a:buSzPct val="99000"/>
              <a:tabLst/>
            </a:pPr>
            <a:r>
              <a:rPr lang="es-ES" kern="1200">
                <a:sym typeface="Arial"/>
              </a:rPr>
              <a:t>Recursos ordenados y en ruta.</a:t>
            </a:r>
          </a:p>
          <a:p>
            <a:pPr fontAlgn="auto">
              <a:spcBef>
                <a:spcPct val="100000"/>
              </a:spcBef>
              <a:spcAft>
                <a:spcPts val="0"/>
              </a:spcAft>
              <a:buSzPct val="99000"/>
              <a:tabLst/>
            </a:pPr>
            <a:r>
              <a:rPr lang="es-ES" kern="1200">
                <a:sym typeface="Arial"/>
              </a:rPr>
              <a:t>Instalaciones de incidentes. </a:t>
            </a:r>
          </a:p>
          <a:p>
            <a:pPr fontAlgn="auto">
              <a:spcBef>
                <a:spcPct val="100000"/>
              </a:spcBef>
              <a:spcAft>
                <a:spcPts val="0"/>
              </a:spcAft>
              <a:buSzPct val="99000"/>
              <a:tabLst/>
            </a:pPr>
            <a:r>
              <a:rPr lang="es-ES" kern="1200">
                <a:sym typeface="Arial"/>
              </a:rPr>
              <a:t>Plan de comunicación de incidencias. </a:t>
            </a:r>
          </a:p>
          <a:p>
            <a:pPr fontAlgn="auto">
              <a:spcBef>
                <a:spcPct val="100000"/>
              </a:spcBef>
              <a:spcAft>
                <a:spcPts val="0"/>
              </a:spcAft>
              <a:buSzPct val="99000"/>
              <a:tabLst/>
            </a:pPr>
            <a:r>
              <a:rPr lang="es-ES" kern="1200">
                <a:sym typeface="Arial"/>
              </a:rPr>
              <a:t>Pronóstico de incidentes, inquietudes y otros problemas. </a:t>
            </a:r>
          </a:p>
          <a:p>
            <a:pPr fontAlgn="auto">
              <a:spcBef>
                <a:spcPct val="100000"/>
              </a:spcBef>
              <a:spcAft>
                <a:spcPts val="0"/>
              </a:spcAft>
              <a:buSzPct val="99000"/>
              <a:tabLst/>
            </a:pPr>
            <a:r>
              <a:rPr lang="es-ES" kern="1200">
                <a:sym typeface="Arial"/>
              </a:rPr>
              <a:t>Introducción de los miembros del Comando y del Personal General.</a:t>
            </a:r>
          </a:p>
          <a:p>
            <a:pPr fontAlgn="auto">
              <a:spcBef>
                <a:spcPct val="100000"/>
              </a:spcBef>
              <a:spcAft>
                <a:spcPts val="0"/>
              </a:spcAft>
              <a:buSzPct val="99000"/>
              <a:tabLst/>
            </a:pPr>
            <a:r>
              <a:rPr lang="es-ES" kern="1200">
                <a:sym typeface="Arial"/>
              </a:rPr>
              <a:t> </a:t>
            </a:r>
            <a:endParaRPr lang="en-US"/>
          </a:p>
        </p:txBody>
      </p:sp>
      <p:pic>
        <p:nvPicPr>
          <p:cNvPr id="8" name="Content Placeholder 7" descr="People looking at a document while standing in the woods">
            <a:extLst>
              <a:ext uri="{FF2B5EF4-FFF2-40B4-BE49-F238E27FC236}">
                <a16:creationId xmlns:a16="http://schemas.microsoft.com/office/drawing/2014/main" id="{FDB81EE5-922B-4495-9FAF-D0431127CBA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C4D08A05-A855-4453-BCED-80BC7E77DCF6}"/>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6</a:t>
            </a:fld>
            <a:endParaRPr lang="en-US"/>
          </a:p>
        </p:txBody>
      </p:sp>
    </p:spTree>
    <p:extLst>
      <p:ext uri="{BB962C8B-B14F-4D97-AF65-F5344CB8AC3E}">
        <p14:creationId xmlns:p14="http://schemas.microsoft.com/office/powerpoint/2010/main" val="337268241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ACTIVIDAD: TRANSFERENCIA DE COMANDO - Estudiante </a:t>
            </a:r>
          </a:p>
        </p:txBody>
      </p:sp>
      <p:sp>
        <p:nvSpPr>
          <p:cNvPr id="8" name="Slide Number Placeholder 7">
            <a:extLst>
              <a:ext uri="{FF2B5EF4-FFF2-40B4-BE49-F238E27FC236}">
                <a16:creationId xmlns:a16="http://schemas.microsoft.com/office/drawing/2014/main" id="{234D21AE-DEF3-4AF7-8D43-B8FE7C92ACF0}"/>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7</a:t>
            </a:fld>
            <a:endParaRPr lang="en-US"/>
          </a:p>
        </p:txBody>
      </p:sp>
      <p:pic>
        <p:nvPicPr>
          <p:cNvPr id="7" name="Content Placeholder 6" descr="Activity">
            <a:extLst>
              <a:ext uri="{FF2B5EF4-FFF2-40B4-BE49-F238E27FC236}">
                <a16:creationId xmlns:a16="http://schemas.microsoft.com/office/drawing/2014/main" id="{97FA37F8-D00C-409E-9571-2290F3C05ADE}"/>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4D34B220-6E08-4CD4-AA7A-B2C272B3CD69}"/>
              </a:ext>
            </a:extLst>
          </p:cNvPr>
          <p:cNvSpPr>
            <a:spLocks noGrp="1"/>
          </p:cNvSpPr>
          <p:nvPr>
            <p:ph sz="quarter" idx="14"/>
          </p:nvPr>
        </p:nvSpPr>
        <p:spPr/>
        <p:txBody>
          <a:bodyPr>
            <a:normAutofit fontScale="85000" lnSpcReduction="10000"/>
          </a:bodyPr>
          <a:lstStyle/>
          <a:p>
            <a:pPr lvl="0">
              <a:spcBef>
                <a:spcPct val="100000"/>
              </a:spcBef>
              <a:buClrTx/>
            </a:pPr>
            <a:r>
              <a:rPr lang="es-ES" sz="1800" b="1" u="sng" dirty="0">
                <a:sym typeface="Arial"/>
              </a:rPr>
              <a:t>Propósito de la actividad</a:t>
            </a:r>
            <a:r>
              <a:rPr lang="es-ES" sz="1800" dirty="0">
                <a:sym typeface="Arial"/>
              </a:rPr>
              <a:t>: Brindar a los alumnos la oportunidad de identificar los elementos que deben incluirse en una sesión informativa de transferencia de comando. </a:t>
            </a:r>
          </a:p>
          <a:p>
            <a:pPr lvl="0">
              <a:spcBef>
                <a:spcPct val="100000"/>
              </a:spcBef>
              <a:buClrTx/>
            </a:pPr>
            <a:r>
              <a:rPr lang="es-ES" sz="1800" b="1" u="sng" dirty="0">
                <a:sym typeface="Arial"/>
              </a:rPr>
              <a:t>Tiempo</a:t>
            </a:r>
            <a:r>
              <a:rPr lang="es-ES" sz="1800" dirty="0">
                <a:sym typeface="Arial"/>
              </a:rPr>
              <a:t>: 10 minutos. Instrucciones: Trabajando individualmente: </a:t>
            </a:r>
          </a:p>
          <a:p>
            <a:pPr lvl="1">
              <a:spcBef>
                <a:spcPct val="50000"/>
              </a:spcBef>
              <a:buSzPct val="100000"/>
              <a:buFont typeface="Arial"/>
              <a:buAutoNum type="arabicPeriod"/>
            </a:pPr>
            <a:r>
              <a:rPr lang="es-ES" sz="1800" dirty="0">
                <a:sym typeface="Arial"/>
              </a:rPr>
              <a:t>Revise la actualización de </a:t>
            </a:r>
            <a:r>
              <a:rPr lang="es-ES" sz="1800" dirty="0" err="1">
                <a:sym typeface="Arial"/>
              </a:rPr>
              <a:t>Emerald</a:t>
            </a:r>
            <a:r>
              <a:rPr lang="es-ES" sz="1800" dirty="0">
                <a:sym typeface="Arial"/>
              </a:rPr>
              <a:t> City </a:t>
            </a:r>
            <a:r>
              <a:rPr lang="es-ES" sz="1800" dirty="0" err="1">
                <a:sym typeface="Arial"/>
              </a:rPr>
              <a:t>Flood</a:t>
            </a:r>
            <a:r>
              <a:rPr lang="es-ES" sz="1800" dirty="0">
                <a:sym typeface="Arial"/>
              </a:rPr>
              <a:t> que se encuentra en su Manual del estudiante. </a:t>
            </a:r>
          </a:p>
          <a:p>
            <a:pPr lvl="1">
              <a:spcBef>
                <a:spcPct val="50000"/>
              </a:spcBef>
              <a:buSzPct val="100000"/>
              <a:buFont typeface="Arial"/>
              <a:buAutoNum type="arabicPeriod"/>
            </a:pPr>
            <a:r>
              <a:rPr lang="es-ES" sz="1800" dirty="0">
                <a:sym typeface="Arial"/>
              </a:rPr>
              <a:t>Revise la lista de elementos de información y verifique los elementos que deben incluirse en la transferencia de información de comando. </a:t>
            </a:r>
          </a:p>
          <a:p>
            <a:pPr lvl="1">
              <a:spcBef>
                <a:spcPct val="50000"/>
              </a:spcBef>
              <a:buSzPct val="100000"/>
              <a:buFont typeface="Arial"/>
              <a:buAutoNum type="arabicPeriod"/>
            </a:pPr>
            <a:r>
              <a:rPr lang="es-ES" sz="1800" dirty="0">
                <a:sym typeface="Arial"/>
              </a:rPr>
              <a:t>Esté preparado para compartir su respuesta en 5 minutos. Actualización del incidente: Volvamos al incidente de </a:t>
            </a:r>
            <a:r>
              <a:rPr lang="es-ES" sz="1800" dirty="0" err="1">
                <a:sym typeface="Arial"/>
              </a:rPr>
              <a:t>Emerald</a:t>
            </a:r>
            <a:r>
              <a:rPr lang="es-ES" sz="1800" dirty="0">
                <a:sym typeface="Arial"/>
              </a:rPr>
              <a:t> City. Ahora es 1800 y el nivel del agua sigue subiendo. </a:t>
            </a:r>
          </a:p>
          <a:p>
            <a:pPr lvl="0">
              <a:spcBef>
                <a:spcPct val="100000"/>
              </a:spcBef>
              <a:buClrTx/>
            </a:pPr>
            <a:r>
              <a:rPr lang="es-ES" sz="1800" b="1" u="sng" dirty="0">
                <a:sym typeface="Arial"/>
              </a:rPr>
              <a:t>Está relevando al Comandante de Incidentes</a:t>
            </a:r>
            <a:r>
              <a:rPr lang="es-ES" sz="1800" dirty="0">
                <a:sym typeface="Arial"/>
              </a:rPr>
              <a:t> actual para el próximo período operacional. Revise la lista a continuación y verifique los elementos que deben incluirse en la transferencia de información de comando. Instrucciones de </a:t>
            </a:r>
            <a:r>
              <a:rPr lang="es-ES" sz="1800" dirty="0" err="1">
                <a:sym typeface="Arial"/>
              </a:rPr>
              <a:t>Debrief</a:t>
            </a:r>
            <a:r>
              <a:rPr lang="es-ES" sz="1800" dirty="0">
                <a:sym typeface="Arial"/>
              </a:rPr>
              <a:t>: 1. Los voluntarios presentarán un elemento de información y dirán si debe incluirse en la información de transferencia de comando.</a:t>
            </a:r>
            <a:endParaRPr lang="en-US" sz="1800" dirty="0"/>
          </a:p>
        </p:txBody>
      </p:sp>
    </p:spTree>
    <p:extLst>
      <p:ext uri="{BB962C8B-B14F-4D97-AF65-F5344CB8AC3E}">
        <p14:creationId xmlns:p14="http://schemas.microsoft.com/office/powerpoint/2010/main" val="102233022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Formulario de informe de incidentes (Formulario ICS 201) </a:t>
            </a:r>
          </a:p>
        </p:txBody>
      </p:sp>
      <p:sp>
        <p:nvSpPr>
          <p:cNvPr id="3" name="Content Placeholder 2">
            <a:extLst>
              <a:ext uri="{FF2B5EF4-FFF2-40B4-BE49-F238E27FC236}">
                <a16:creationId xmlns:a16="http://schemas.microsoft.com/office/drawing/2014/main" id="{BBB3D530-8027-410D-B794-8B6D1D5EEC65}"/>
              </a:ext>
            </a:extLst>
          </p:cNvPr>
          <p:cNvSpPr>
            <a:spLocks noGrp="1"/>
          </p:cNvSpPr>
          <p:nvPr>
            <p:ph sz="quarter" idx="13"/>
          </p:nvPr>
        </p:nvSpPr>
        <p:spPr/>
        <p:txBody>
          <a:bodyPr>
            <a:normAutofit fontScale="62500" lnSpcReduction="20000"/>
          </a:bodyPr>
          <a:lstStyle/>
          <a:p>
            <a:pPr>
              <a:spcBef>
                <a:spcPct val="100000"/>
              </a:spcBef>
              <a:buSzPct val="99000"/>
            </a:pPr>
            <a:r>
              <a:rPr lang="es-ES" kern="1200">
                <a:sym typeface="Arial"/>
              </a:rPr>
              <a:t>Las políticas de la agencia y los problemas específicos del incidente pueden alterar el proceso de transferencia de comando. En todos los casos, la información compartida debe documentarse y guardarse para una fácil recuperación durante y después del incidente. El Comandante de incidentes inicial puede usar el Formulario ICS 201 para documentar acciones e información situacional. Para situaciones de transferencia de comando más complejas, cada aspecto del incidente debe documentarse e incluirse en la sesión informativa de transferencia de comando. </a:t>
            </a:r>
            <a:endParaRPr lang="en-US"/>
          </a:p>
        </p:txBody>
      </p:sp>
      <p:pic>
        <p:nvPicPr>
          <p:cNvPr id="8" name="Content Placeholder 7" descr="A picture of an Incident Briefing Form.">
            <a:extLst>
              <a:ext uri="{FF2B5EF4-FFF2-40B4-BE49-F238E27FC236}">
                <a16:creationId xmlns:a16="http://schemas.microsoft.com/office/drawing/2014/main" id="{500B743E-9E1E-4F56-BD07-B8EFA5435AFD}"/>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6543" y="1979794"/>
            <a:ext cx="2285714" cy="2907936"/>
          </a:xfrm>
          <a:prstGeom prst="rect">
            <a:avLst/>
          </a:prstGeom>
        </p:spPr>
      </p:pic>
      <p:sp>
        <p:nvSpPr>
          <p:cNvPr id="9" name="Slide Number Placeholder 8">
            <a:extLst>
              <a:ext uri="{FF2B5EF4-FFF2-40B4-BE49-F238E27FC236}">
                <a16:creationId xmlns:a16="http://schemas.microsoft.com/office/drawing/2014/main" id="{FB92A3B6-B553-42E2-8CE6-9996150E7481}"/>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8</a:t>
            </a:fld>
            <a:endParaRPr lang="en-US"/>
          </a:p>
        </p:txBody>
      </p:sp>
    </p:spTree>
    <p:extLst>
      <p:ext uri="{BB962C8B-B14F-4D97-AF65-F5344CB8AC3E}">
        <p14:creationId xmlns:p14="http://schemas.microsoft.com/office/powerpoint/2010/main" val="233941441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ACTIVIDAD: TRANSFERENCIA DE COMANDO. </a:t>
            </a:r>
          </a:p>
        </p:txBody>
      </p:sp>
      <p:sp>
        <p:nvSpPr>
          <p:cNvPr id="12" name="Slide Number Placeholder 11">
            <a:extLst>
              <a:ext uri="{FF2B5EF4-FFF2-40B4-BE49-F238E27FC236}">
                <a16:creationId xmlns:a16="http://schemas.microsoft.com/office/drawing/2014/main" id="{E9A95E29-2663-417A-A746-E883478026DC}"/>
              </a:ext>
            </a:extLst>
          </p:cNvPr>
          <p:cNvSpPr>
            <a:spLocks noGrp="1"/>
          </p:cNvSpPr>
          <p:nvPr>
            <p:ph type="sldNum" sz="quarter" idx="12"/>
          </p:nvPr>
        </p:nvSpPr>
        <p:spPr/>
        <p:txBody>
          <a:bodyPr/>
          <a:lstStyle/>
          <a:p>
            <a:pPr>
              <a:spcBef>
                <a:spcPts val="100"/>
              </a:spcBef>
              <a:buSzPct val="99000"/>
            </a:pPr>
            <a:fld id="{25CD8DB4-8A14-4E5B-8D24-28B7B54B10E8}" type="slidenum">
              <a:rPr lang="en-US" smtClean="0"/>
              <a:pPr>
                <a:spcBef>
                  <a:spcPts val="100"/>
                </a:spcBef>
                <a:buSzPct val="99000"/>
              </a:pPr>
              <a:t>9</a:t>
            </a:fld>
            <a:endParaRPr lang="en-US"/>
          </a:p>
        </p:txBody>
      </p:sp>
      <p:pic>
        <p:nvPicPr>
          <p:cNvPr id="11" name="Content Placeholder 10" descr="Activity">
            <a:extLst>
              <a:ext uri="{FF2B5EF4-FFF2-40B4-BE49-F238E27FC236}">
                <a16:creationId xmlns:a16="http://schemas.microsoft.com/office/drawing/2014/main" id="{FC0DE369-069A-454C-8641-136BC6ECC56D}"/>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13" name="Content Placeholder 12">
            <a:extLst>
              <a:ext uri="{FF2B5EF4-FFF2-40B4-BE49-F238E27FC236}">
                <a16:creationId xmlns:a16="http://schemas.microsoft.com/office/drawing/2014/main" id="{27719048-B0EA-43B5-B0DE-AEA094D20EBA}"/>
              </a:ext>
            </a:extLst>
          </p:cNvPr>
          <p:cNvSpPr>
            <a:spLocks noGrp="1"/>
          </p:cNvSpPr>
          <p:nvPr>
            <p:ph sz="quarter" idx="14"/>
          </p:nvPr>
        </p:nvSpPr>
        <p:spPr/>
        <p:txBody>
          <a:bodyPr>
            <a:normAutofit fontScale="70000" lnSpcReduction="20000"/>
          </a:bodyPr>
          <a:lstStyle/>
          <a:p>
            <a:pPr lvl="0">
              <a:spcBef>
                <a:spcPct val="100000"/>
              </a:spcBef>
              <a:buClrTx/>
            </a:pPr>
            <a:r>
              <a:rPr lang="es-ES" sz="1800" b="1" u="sng" dirty="0">
                <a:sym typeface="Arial"/>
              </a:rPr>
              <a:t>Propósito de la actividad:</a:t>
            </a:r>
            <a:r>
              <a:rPr lang="es-ES" sz="1800" dirty="0">
                <a:sym typeface="Arial"/>
              </a:rPr>
              <a:t> Brindar a los alumnos la oportunidad de identificar los elementos que deben incluirse en una sesión informativa de transferencia de comando. </a:t>
            </a:r>
          </a:p>
          <a:p>
            <a:pPr lvl="0">
              <a:spcBef>
                <a:spcPct val="100000"/>
              </a:spcBef>
              <a:buClrTx/>
            </a:pPr>
            <a:r>
              <a:rPr lang="es-ES" sz="1800" b="1" u="sng" dirty="0">
                <a:sym typeface="Arial"/>
              </a:rPr>
              <a:t>Tiempo</a:t>
            </a:r>
            <a:r>
              <a:rPr lang="es-ES" sz="1800" dirty="0">
                <a:sym typeface="Arial"/>
              </a:rPr>
              <a:t>: 10 minutos. </a:t>
            </a:r>
          </a:p>
          <a:p>
            <a:pPr lvl="0">
              <a:spcBef>
                <a:spcPct val="100000"/>
              </a:spcBef>
              <a:buClrTx/>
            </a:pPr>
            <a:r>
              <a:rPr lang="es-ES" sz="1800" b="1" u="sng" dirty="0">
                <a:sym typeface="Arial"/>
              </a:rPr>
              <a:t>Instrucciones:</a:t>
            </a:r>
            <a:r>
              <a:rPr lang="es-ES" sz="1800" dirty="0">
                <a:sym typeface="Arial"/>
              </a:rPr>
              <a:t> Trabajando individualmente: </a:t>
            </a:r>
          </a:p>
          <a:p>
            <a:pPr lvl="1">
              <a:spcBef>
                <a:spcPct val="50000"/>
              </a:spcBef>
              <a:buSzPct val="100000"/>
              <a:buFont typeface="Arial"/>
              <a:buAutoNum type="arabicPeriod"/>
            </a:pPr>
            <a:r>
              <a:rPr lang="es-ES" sz="1800" dirty="0">
                <a:sym typeface="Arial"/>
              </a:rPr>
              <a:t>Revise la actualización de Inundación de la Ciudad Esmeralda que se encuentra a continuación. </a:t>
            </a:r>
          </a:p>
          <a:p>
            <a:pPr lvl="1">
              <a:spcBef>
                <a:spcPct val="50000"/>
              </a:spcBef>
              <a:buSzPct val="100000"/>
              <a:buFont typeface="Arial"/>
              <a:buAutoNum type="arabicPeriod"/>
            </a:pPr>
            <a:r>
              <a:rPr lang="es-ES" sz="1800" dirty="0">
                <a:sym typeface="Arial"/>
              </a:rPr>
              <a:t>Revise la lista de elementos de información y verifique los elementos que deben incluirse en la transferencia de información de comando. </a:t>
            </a:r>
          </a:p>
          <a:p>
            <a:pPr lvl="1">
              <a:spcBef>
                <a:spcPct val="50000"/>
              </a:spcBef>
              <a:buSzPct val="100000"/>
              <a:buFont typeface="Arial"/>
              <a:buAutoNum type="arabicPeriod"/>
            </a:pPr>
            <a:r>
              <a:rPr lang="es-ES" sz="1800" dirty="0">
                <a:sym typeface="Arial"/>
              </a:rPr>
              <a:t>Esté preparado para compartir su respuesta en 5 minutos. </a:t>
            </a:r>
          </a:p>
          <a:p>
            <a:pPr lvl="0">
              <a:spcBef>
                <a:spcPct val="100000"/>
              </a:spcBef>
              <a:buClrTx/>
            </a:pPr>
            <a:r>
              <a:rPr lang="es-ES" sz="1800" b="1" u="sng" dirty="0">
                <a:sym typeface="Arial"/>
              </a:rPr>
              <a:t>Actualización del incidente:</a:t>
            </a:r>
            <a:r>
              <a:rPr lang="es-ES" sz="1800" dirty="0">
                <a:sym typeface="Arial"/>
              </a:rPr>
              <a:t> Volvamos al incidente de </a:t>
            </a:r>
            <a:r>
              <a:rPr lang="es-ES" sz="1800" dirty="0" err="1">
                <a:sym typeface="Arial"/>
              </a:rPr>
              <a:t>Emerald</a:t>
            </a:r>
            <a:r>
              <a:rPr lang="es-ES" sz="1800" dirty="0">
                <a:sym typeface="Arial"/>
              </a:rPr>
              <a:t> City. Ahora es 1800 y el nivel del agua sigue subiendo. Está relevando al Comandante de Incidentes actual para el próximo período operacional. Revise la lista a continuación y verifique los elementos que deben incluirse en la transferencia de información de comando. </a:t>
            </a:r>
          </a:p>
          <a:p>
            <a:pPr lvl="0">
              <a:spcBef>
                <a:spcPct val="100000"/>
              </a:spcBef>
              <a:buClrTx/>
            </a:pPr>
            <a:r>
              <a:rPr lang="es-ES" sz="1800" b="1" u="sng" dirty="0">
                <a:sym typeface="Arial"/>
              </a:rPr>
              <a:t>Instrucciones de </a:t>
            </a:r>
            <a:r>
              <a:rPr lang="es-ES" sz="1800" b="1" u="sng" dirty="0" err="1">
                <a:sym typeface="Arial"/>
              </a:rPr>
              <a:t>Debrief</a:t>
            </a:r>
            <a:r>
              <a:rPr lang="es-ES" sz="1800" dirty="0">
                <a:sym typeface="Arial"/>
              </a:rPr>
              <a:t>: </a:t>
            </a:r>
          </a:p>
          <a:p>
            <a:pPr lvl="1">
              <a:spcBef>
                <a:spcPct val="50000"/>
              </a:spcBef>
              <a:buSzPct val="100000"/>
              <a:buFont typeface="Arial"/>
              <a:buAutoNum type="arabicPeriod"/>
            </a:pPr>
            <a:r>
              <a:rPr lang="es-ES" sz="1800" dirty="0">
                <a:sym typeface="Arial"/>
              </a:rPr>
              <a:t>Controlar el tiempo. Cuando hayan transcurrido 5 minutos, llame al tiempo. </a:t>
            </a:r>
          </a:p>
          <a:p>
            <a:pPr lvl="1">
              <a:spcBef>
                <a:spcPct val="50000"/>
              </a:spcBef>
              <a:buSzPct val="100000"/>
              <a:buFont typeface="Arial"/>
              <a:buAutoNum type="arabicPeriod"/>
            </a:pPr>
            <a:r>
              <a:rPr lang="es-ES" sz="1800" dirty="0">
                <a:sym typeface="Arial"/>
              </a:rPr>
              <a:t>Un voluntario presentará un elemento de información y dirá si debe incluirse en la información de transferencia de comando. </a:t>
            </a:r>
          </a:p>
          <a:p>
            <a:pPr lvl="1">
              <a:spcBef>
                <a:spcPct val="50000"/>
              </a:spcBef>
              <a:buSzPct val="100000"/>
              <a:buFont typeface="Arial"/>
              <a:buAutoNum type="arabicPeriod"/>
            </a:pPr>
            <a:r>
              <a:rPr lang="es-ES" sz="1800" dirty="0">
                <a:sym typeface="Arial"/>
              </a:rPr>
              <a:t>Otro voluntario presentará el siguiente elemento y dirá si debe incluirse en la sesión informativa de transferencia de comando, y así sucesivamente.</a:t>
            </a:r>
            <a:endParaRPr lang="en-US" sz="1800" dirty="0"/>
          </a:p>
          <a:p>
            <a:endParaRPr lang="en-US" dirty="0"/>
          </a:p>
        </p:txBody>
      </p:sp>
    </p:spTree>
    <p:extLst>
      <p:ext uri="{BB962C8B-B14F-4D97-AF65-F5344CB8AC3E}">
        <p14:creationId xmlns:p14="http://schemas.microsoft.com/office/powerpoint/2010/main" val="244740408"/>
      </p:ext>
    </p:extLst>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87FA236F-5E7C-4F8D-BD1E-D26C03F4BCD1}" vid="{D5C7932F-4394-40C8-ABE7-3049CD3103A1}"/>
    </a:ext>
  </a:extLst>
</a:theme>
</file>

<file path=docProps/app.xml><?xml version="1.0" encoding="utf-8"?>
<Properties xmlns="http://schemas.openxmlformats.org/officeDocument/2006/extended-properties" xmlns:vt="http://schemas.openxmlformats.org/officeDocument/2006/docPropsVTypes">
  <Template>EMI_PPT_V7</Template>
  <TotalTime>0</TotalTime>
  <Words>948</Words>
  <Application>Microsoft Office PowerPoint</Application>
  <PresentationFormat>On-screen Show (4:3)</PresentationFormat>
  <Paragraphs>75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EMI_PPT</vt:lpstr>
      <vt:lpstr>Objetivos de la unidad </vt:lpstr>
      <vt:lpstr>Transferencia de comando </vt:lpstr>
      <vt:lpstr>Cuando se transfiere el comando </vt:lpstr>
      <vt:lpstr>Una persona más calificada llega </vt:lpstr>
      <vt:lpstr>Procedimientos de Transferencia de Mando </vt:lpstr>
      <vt:lpstr>Procedimientos de Transferencia de Mando </vt:lpstr>
      <vt:lpstr>ACTIVIDAD: TRANSFERENCIA DE COMANDO - Estudiante </vt:lpstr>
      <vt:lpstr>Formulario de informe de incidentes (Formulario ICS 201) </vt:lpstr>
      <vt:lpstr>ACTIVIDAD: TRANSFERENCIA DE COMANDO. </vt:lpstr>
      <vt:lpstr>Lección completada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2021-04-30T14:41:49Z</dcterms:created>
  <dcterms:modified xsi:type="dcterms:W3CDTF">2021-04-30T18:22:42Z</dcterms:modified>
</cp:coreProperties>
</file>